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8" r:id="rId2"/>
    <p:sldId id="258" r:id="rId3"/>
    <p:sldId id="259" r:id="rId4"/>
    <p:sldId id="269" r:id="rId5"/>
    <p:sldId id="279" r:id="rId6"/>
    <p:sldId id="271" r:id="rId7"/>
    <p:sldId id="272" r:id="rId8"/>
    <p:sldId id="273" r:id="rId9"/>
    <p:sldId id="274" r:id="rId10"/>
    <p:sldId id="275" r:id="rId11"/>
    <p:sldId id="276" r:id="rId12"/>
    <p:sldId id="278" r:id="rId13"/>
    <p:sldId id="2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466" autoAdjust="0"/>
  </p:normalViewPr>
  <p:slideViewPr>
    <p:cSldViewPr snapToGrid="0" showGuides="1">
      <p:cViewPr varScale="1">
        <p:scale>
          <a:sx n="72" d="100"/>
          <a:sy n="72" d="100"/>
        </p:scale>
        <p:origin x="80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IE" dirty="0" smtClean="0"/>
              <a:t>Hybrid Web</a:t>
            </a:r>
            <a:r>
              <a:rPr lang="en-IE" baseline="0" dirty="0" smtClean="0"/>
              <a:t> Search is a website specifically designed for OAPs. OAPs are not savvy in the world of computers and the group created a site that was easy to use. There is not many sites that a dedicated to older people.</a:t>
            </a:r>
          </a:p>
          <a:p>
            <a:pPr marL="171450" indent="-171450">
              <a:buFontTx/>
              <a:buChar char="-"/>
            </a:pPr>
            <a:r>
              <a:rPr lang="en-IE" dirty="0" smtClean="0"/>
              <a:t>OAPs</a:t>
            </a:r>
            <a:r>
              <a:rPr lang="en-IE" baseline="0" dirty="0" smtClean="0"/>
              <a:t> may have a difficult time in gathering information from a varying number of websites. The aim of this site is to allow the user to search for a term on one site instead of possibly over a dozen.</a:t>
            </a:r>
          </a:p>
          <a:p>
            <a:pPr marL="171450" indent="-171450">
              <a:buFontTx/>
              <a:buChar char="-"/>
            </a:pPr>
            <a:r>
              <a:rPr lang="en-IE" baseline="0" dirty="0" smtClean="0"/>
              <a:t>It would also benefit the OAP asking for help with the site from a family member, resulting in valued quality time</a:t>
            </a:r>
          </a:p>
          <a:p>
            <a:pPr marL="171450" indent="-171450">
              <a:buFontTx/>
              <a:buChar char="-"/>
            </a:pPr>
            <a:r>
              <a:rPr lang="en-IE" baseline="0" dirty="0" smtClean="0"/>
              <a:t>The site also allows the user to search and book and event as well as view the saved events when they register or login. </a:t>
            </a:r>
          </a:p>
          <a:p>
            <a:pPr marL="171450" indent="-171450">
              <a:buFontTx/>
              <a:buChar char="-"/>
            </a:pPr>
            <a:r>
              <a:rPr lang="en-IE" baseline="0" dirty="0" smtClean="0"/>
              <a:t>Companies can also register and login to add, edit or delete their event. </a:t>
            </a:r>
          </a:p>
          <a:p>
            <a:pPr marL="171450" indent="-171450">
              <a:buFontTx/>
              <a:buChar char="-"/>
            </a:pPr>
            <a:r>
              <a:rPr lang="en-IE" baseline="0" dirty="0" smtClean="0"/>
              <a:t>The Admin must approve new accounts as well as new events.  </a:t>
            </a:r>
          </a:p>
          <a:p>
            <a:pPr marL="171450" indent="-171450">
              <a:buFontTx/>
              <a:buChar char="-"/>
            </a:pPr>
            <a:r>
              <a:rPr lang="en-IE" baseline="0" dirty="0" smtClean="0"/>
              <a:t>The Admin also has the ability to edit or delete accounts.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24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57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9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92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9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7/18/2018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855" y="2463550"/>
            <a:ext cx="8686800" cy="1144174"/>
          </a:xfrm>
        </p:spPr>
        <p:txBody>
          <a:bodyPr/>
          <a:lstStyle/>
          <a:p>
            <a:r>
              <a:rPr lang="en-US" dirty="0" smtClean="0"/>
              <a:t>Hybrid Web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2364" y="6267966"/>
            <a:ext cx="8686800" cy="440405"/>
          </a:xfrm>
        </p:spPr>
        <p:txBody>
          <a:bodyPr>
            <a:normAutofit/>
          </a:bodyPr>
          <a:lstStyle/>
          <a:p>
            <a:pPr algn="r"/>
            <a:r>
              <a:rPr lang="en-US" sz="1800" dirty="0" smtClean="0"/>
              <a:t>Business Application Development - 2018</a:t>
            </a:r>
            <a:endParaRPr lang="en-US" sz="1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91986" y="3857106"/>
            <a:ext cx="5192683" cy="144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2400" kern="12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IE" sz="2000" dirty="0" err="1">
                <a:effectLst/>
              </a:rPr>
              <a:t>Chaman</a:t>
            </a:r>
            <a:r>
              <a:rPr lang="en-IE" sz="2000" dirty="0">
                <a:effectLst/>
              </a:rPr>
              <a:t> Ali	</a:t>
            </a:r>
            <a:r>
              <a:rPr lang="en-IE" sz="2000" dirty="0" smtClean="0">
                <a:effectLst/>
              </a:rPr>
              <a:t>15016005</a:t>
            </a:r>
            <a:endParaRPr lang="en-IE" sz="2000" dirty="0">
              <a:effectLst/>
            </a:endParaRPr>
          </a:p>
          <a:p>
            <a:pPr lvl="0"/>
            <a:r>
              <a:rPr lang="en-IE" sz="2000" dirty="0" err="1">
                <a:effectLst/>
              </a:rPr>
              <a:t>Chenlei</a:t>
            </a:r>
            <a:r>
              <a:rPr lang="en-IE" sz="2000" dirty="0">
                <a:effectLst/>
              </a:rPr>
              <a:t> </a:t>
            </a:r>
            <a:r>
              <a:rPr lang="en-IE" sz="2000" dirty="0" err="1">
                <a:effectLst/>
              </a:rPr>
              <a:t>Jie</a:t>
            </a:r>
            <a:r>
              <a:rPr lang="en-IE" sz="2000" dirty="0">
                <a:effectLst/>
              </a:rPr>
              <a:t>	</a:t>
            </a:r>
            <a:r>
              <a:rPr lang="en-IE" sz="2000" dirty="0" smtClean="0">
                <a:effectLst/>
              </a:rPr>
              <a:t>01318877</a:t>
            </a:r>
            <a:endParaRPr lang="en-IE" sz="2000" dirty="0">
              <a:effectLst/>
            </a:endParaRPr>
          </a:p>
          <a:p>
            <a:pPr lvl="0"/>
            <a:r>
              <a:rPr lang="en-IE" sz="2000" dirty="0">
                <a:effectLst/>
              </a:rPr>
              <a:t>Keith Feeney	</a:t>
            </a:r>
            <a:r>
              <a:rPr lang="en-IE" sz="2000" dirty="0" smtClean="0">
                <a:effectLst/>
              </a:rPr>
              <a:t>15015556</a:t>
            </a:r>
            <a:endParaRPr lang="en-IE" sz="2000" dirty="0">
              <a:effectLst/>
            </a:endParaRPr>
          </a:p>
          <a:p>
            <a:pPr lvl="0"/>
            <a:r>
              <a:rPr lang="en-IE" sz="2000" dirty="0" err="1">
                <a:effectLst/>
              </a:rPr>
              <a:t>Surendra</a:t>
            </a:r>
            <a:r>
              <a:rPr lang="en-IE" sz="2000" dirty="0">
                <a:effectLst/>
              </a:rPr>
              <a:t> Dura	15007669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2701637"/>
            <a:ext cx="10149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 err="1" smtClean="0">
                <a:solidFill>
                  <a:schemeClr val="accent1"/>
                </a:solidFill>
                <a:latin typeface="+mj-lt"/>
              </a:rPr>
              <a:t>Burndown</a:t>
            </a:r>
            <a:r>
              <a:rPr lang="en-IE" sz="4400" b="1" dirty="0" smtClean="0">
                <a:solidFill>
                  <a:schemeClr val="accent1"/>
                </a:solidFill>
                <a:latin typeface="+mj-lt"/>
              </a:rPr>
              <a:t> Chart versus Sprint</a:t>
            </a:r>
            <a:endParaRPr lang="en-IE" sz="4400" b="1" dirty="0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81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989" y="980900"/>
            <a:ext cx="6605847" cy="822961"/>
          </a:xfrm>
        </p:spPr>
        <p:txBody>
          <a:bodyPr>
            <a:normAutofit/>
          </a:bodyPr>
          <a:lstStyle/>
          <a:p>
            <a:r>
              <a:rPr lang="en-US" dirty="0"/>
              <a:t>I</a:t>
            </a:r>
            <a:r>
              <a:rPr lang="en-US" dirty="0" smtClean="0"/>
              <a:t>nitial Plan vs Actual Work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87731" y="2327564"/>
            <a:ext cx="7340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Time distribute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Task allocation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9543702" y="6611779"/>
            <a:ext cx="2648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000" dirty="0" smtClean="0"/>
              <a:t>See </a:t>
            </a:r>
            <a:r>
              <a:rPr lang="en-IE" sz="1000" dirty="0" err="1" smtClean="0"/>
              <a:t>Burndown</a:t>
            </a:r>
            <a:r>
              <a:rPr lang="en-IE" sz="1000" dirty="0" smtClean="0"/>
              <a:t> Chart included in ZIP folder.</a:t>
            </a:r>
            <a:endParaRPr lang="en-IE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944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9317" y="2784765"/>
            <a:ext cx="10149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 smtClean="0">
                <a:solidFill>
                  <a:schemeClr val="accent1"/>
                </a:solidFill>
                <a:latin typeface="+mj-lt"/>
              </a:rPr>
              <a:t>Demonstration</a:t>
            </a:r>
            <a:endParaRPr lang="en-IE" sz="44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9011" y="6611779"/>
            <a:ext cx="2648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000" dirty="0" smtClean="0"/>
              <a:t>See video included.</a:t>
            </a:r>
            <a:endParaRPr lang="en-IE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436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3617" y="633847"/>
            <a:ext cx="10149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 smtClean="0">
                <a:solidFill>
                  <a:schemeClr val="accent1"/>
                </a:solidFill>
                <a:latin typeface="+mj-lt"/>
              </a:rPr>
              <a:t>Thank you!</a:t>
            </a:r>
            <a:endParaRPr lang="en-IE" sz="44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54" y="1685165"/>
            <a:ext cx="7354165" cy="4644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56708" y="6365557"/>
            <a:ext cx="2223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000" dirty="0" smtClean="0"/>
              <a:t>(Public domain)</a:t>
            </a:r>
            <a:endParaRPr lang="en-IE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623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What is Hybrid?</a:t>
            </a:r>
          </a:p>
          <a:p>
            <a:pPr lvl="1"/>
            <a:r>
              <a:rPr lang="en-US" dirty="0" smtClean="0"/>
              <a:t>Designed for the older generation (old-age pensioners/OAPs)</a:t>
            </a:r>
          </a:p>
          <a:p>
            <a:pPr lvl="1"/>
            <a:r>
              <a:rPr lang="en-US" dirty="0" smtClean="0"/>
              <a:t>Easy-to-use</a:t>
            </a:r>
          </a:p>
          <a:p>
            <a:pPr lvl="1"/>
            <a:r>
              <a:rPr lang="en-US" dirty="0" smtClean="0"/>
              <a:t>Family integration</a:t>
            </a:r>
          </a:p>
          <a:p>
            <a:pPr lvl="1"/>
            <a:r>
              <a:rPr lang="en-US" dirty="0" smtClean="0"/>
              <a:t>Elicit specific information</a:t>
            </a:r>
          </a:p>
          <a:p>
            <a:pPr lvl="1"/>
            <a:r>
              <a:rPr lang="en-US" dirty="0" smtClean="0"/>
              <a:t>Events</a:t>
            </a:r>
          </a:p>
          <a:p>
            <a:pPr lvl="2"/>
            <a:r>
              <a:rPr lang="en-US" dirty="0" smtClean="0"/>
              <a:t>Customer (i.e. the OAP)</a:t>
            </a:r>
          </a:p>
          <a:p>
            <a:pPr lvl="2"/>
            <a:r>
              <a:rPr lang="en-US" dirty="0" smtClean="0"/>
              <a:t>Company</a:t>
            </a:r>
          </a:p>
          <a:p>
            <a:pPr lvl="1"/>
            <a:r>
              <a:rPr lang="en-US" dirty="0" smtClean="0"/>
              <a:t>Admin moderation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371" y="2980316"/>
            <a:ext cx="4416829" cy="3450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04957" y="6430964"/>
            <a:ext cx="2223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000" dirty="0" smtClean="0"/>
              <a:t>(Public domain)</a:t>
            </a:r>
            <a:endParaRPr lang="en-IE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 smtClean="0"/>
              <a:t>Who would use this Product?</a:t>
            </a:r>
          </a:p>
          <a:p>
            <a:pPr lvl="1"/>
            <a:r>
              <a:rPr lang="en-IE" dirty="0" smtClean="0"/>
              <a:t>From the Business side:</a:t>
            </a:r>
          </a:p>
          <a:p>
            <a:pPr lvl="2"/>
            <a:r>
              <a:rPr lang="en-IE" dirty="0" smtClean="0"/>
              <a:t>Elderly groups</a:t>
            </a:r>
          </a:p>
          <a:p>
            <a:pPr lvl="3"/>
            <a:r>
              <a:rPr lang="en-IE" dirty="0" smtClean="0"/>
              <a:t>Age Action Ireland</a:t>
            </a:r>
          </a:p>
          <a:p>
            <a:pPr lvl="3"/>
            <a:r>
              <a:rPr lang="en-IE" dirty="0" smtClean="0"/>
              <a:t>Friends of the Elderly</a:t>
            </a:r>
          </a:p>
          <a:p>
            <a:pPr lvl="3"/>
            <a:r>
              <a:rPr lang="en-IE" dirty="0"/>
              <a:t>a</a:t>
            </a:r>
            <a:r>
              <a:rPr lang="en-IE" dirty="0" smtClean="0"/>
              <a:t>nd many more</a:t>
            </a:r>
          </a:p>
          <a:p>
            <a:pPr lvl="2"/>
            <a:r>
              <a:rPr lang="en-IE" dirty="0" smtClean="0"/>
              <a:t>Governments</a:t>
            </a:r>
          </a:p>
          <a:p>
            <a:pPr lvl="3"/>
            <a:r>
              <a:rPr lang="en-IE" dirty="0" smtClean="0"/>
              <a:t>Health Service Executive (HSE)</a:t>
            </a:r>
          </a:p>
          <a:p>
            <a:pPr lvl="3"/>
            <a:r>
              <a:rPr lang="en-IE" dirty="0" smtClean="0"/>
              <a:t>Local hospitals</a:t>
            </a:r>
          </a:p>
          <a:p>
            <a:pPr lvl="2"/>
            <a:r>
              <a:rPr lang="en-IE" dirty="0" smtClean="0"/>
              <a:t>Events companies</a:t>
            </a:r>
          </a:p>
          <a:p>
            <a:pPr lvl="1"/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17" y="1646238"/>
            <a:ext cx="5576455" cy="3717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56416" y="5376417"/>
            <a:ext cx="2223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000" dirty="0" smtClean="0"/>
              <a:t>(Public domain)</a:t>
            </a:r>
            <a:endParaRPr lang="en-IE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57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66800" y="1905001"/>
            <a:ext cx="10058400" cy="4267200"/>
          </a:xfrm>
        </p:spPr>
        <p:txBody>
          <a:bodyPr/>
          <a:lstStyle/>
          <a:p>
            <a:r>
              <a:rPr lang="en-IE" b="1" dirty="0" smtClean="0"/>
              <a:t>How would Hybrid Web Search make money?</a:t>
            </a:r>
          </a:p>
          <a:p>
            <a:pPr lvl="1"/>
            <a:r>
              <a:rPr lang="en-IE" dirty="0" smtClean="0"/>
              <a:t>Some options include:</a:t>
            </a:r>
          </a:p>
          <a:p>
            <a:pPr lvl="2"/>
            <a:r>
              <a:rPr lang="en-IE" dirty="0" smtClean="0"/>
              <a:t>Commission on adding events</a:t>
            </a:r>
          </a:p>
          <a:p>
            <a:pPr lvl="2"/>
            <a:r>
              <a:rPr lang="en-IE" dirty="0" smtClean="0"/>
              <a:t>Ad revenue</a:t>
            </a:r>
          </a:p>
          <a:p>
            <a:pPr lvl="2"/>
            <a:r>
              <a:rPr lang="en-IE" dirty="0" smtClean="0"/>
              <a:t>External link revenue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115" y="2786084"/>
            <a:ext cx="3512058" cy="25050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93316" y="5362328"/>
            <a:ext cx="2223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000" dirty="0" smtClean="0"/>
              <a:t>(Public domain)</a:t>
            </a:r>
            <a:endParaRPr lang="en-IE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050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5181" y="2504210"/>
            <a:ext cx="10149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>
                <a:solidFill>
                  <a:schemeClr val="accent1"/>
                </a:solidFill>
              </a:rPr>
              <a:t>Requirements Specifications and Product Backlog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44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423468"/>
              </p:ext>
            </p:extLst>
          </p:nvPr>
        </p:nvGraphicFramePr>
        <p:xfrm>
          <a:off x="1080655" y="1670857"/>
          <a:ext cx="10133214" cy="4364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070">
                  <a:extLst>
                    <a:ext uri="{9D8B030D-6E8A-4147-A177-3AD203B41FA5}">
                      <a16:colId xmlns:a16="http://schemas.microsoft.com/office/drawing/2014/main" val="1517105670"/>
                    </a:ext>
                  </a:extLst>
                </a:gridCol>
                <a:gridCol w="1466874">
                  <a:extLst>
                    <a:ext uri="{9D8B030D-6E8A-4147-A177-3AD203B41FA5}">
                      <a16:colId xmlns:a16="http://schemas.microsoft.com/office/drawing/2014/main" val="1002791309"/>
                    </a:ext>
                  </a:extLst>
                </a:gridCol>
                <a:gridCol w="1466874">
                  <a:extLst>
                    <a:ext uri="{9D8B030D-6E8A-4147-A177-3AD203B41FA5}">
                      <a16:colId xmlns:a16="http://schemas.microsoft.com/office/drawing/2014/main" val="2107857626"/>
                    </a:ext>
                  </a:extLst>
                </a:gridCol>
                <a:gridCol w="1725046">
                  <a:extLst>
                    <a:ext uri="{9D8B030D-6E8A-4147-A177-3AD203B41FA5}">
                      <a16:colId xmlns:a16="http://schemas.microsoft.com/office/drawing/2014/main" val="24149222"/>
                    </a:ext>
                  </a:extLst>
                </a:gridCol>
                <a:gridCol w="1338808">
                  <a:extLst>
                    <a:ext uri="{9D8B030D-6E8A-4147-A177-3AD203B41FA5}">
                      <a16:colId xmlns:a16="http://schemas.microsoft.com/office/drawing/2014/main" val="520615169"/>
                    </a:ext>
                  </a:extLst>
                </a:gridCol>
                <a:gridCol w="1336771">
                  <a:extLst>
                    <a:ext uri="{9D8B030D-6E8A-4147-A177-3AD203B41FA5}">
                      <a16:colId xmlns:a16="http://schemas.microsoft.com/office/drawing/2014/main" val="3131622702"/>
                    </a:ext>
                  </a:extLst>
                </a:gridCol>
                <a:gridCol w="1336771">
                  <a:extLst>
                    <a:ext uri="{9D8B030D-6E8A-4147-A177-3AD203B41FA5}">
                      <a16:colId xmlns:a16="http://schemas.microsoft.com/office/drawing/2014/main" val="4036438959"/>
                    </a:ext>
                  </a:extLst>
                </a:gridCol>
              </a:tblGrid>
              <a:tr h="618005"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Name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As a/As 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I want to 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So that…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Priority(14)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Time to Complete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Work Done</a:t>
                      </a:r>
                      <a:endParaRPr lang="en-I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915617"/>
                  </a:ext>
                </a:extLst>
              </a:tr>
              <a:tr h="1008324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User-</a:t>
                      </a:r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Login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Customer,</a:t>
                      </a:r>
                    </a:p>
                    <a:p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Company and Admin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 able to login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would have access to personalised information 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27 hours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Completed</a:t>
                      </a:r>
                    </a:p>
                    <a:p>
                      <a:pPr algn="ctr"/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526570"/>
                  </a:ext>
                </a:extLst>
              </a:tr>
              <a:tr h="1919067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User-Register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Customer,</a:t>
                      </a:r>
                    </a:p>
                    <a:p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Company</a:t>
                      </a:r>
                      <a:r>
                        <a:rPr lang="en-IE" sz="1400" b="1" baseline="0" dirty="0" smtClean="0">
                          <a:solidFill>
                            <a:schemeClr val="tx2"/>
                          </a:solidFill>
                        </a:rPr>
                        <a:t> and Admin</a:t>
                      </a:r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Be able to register my details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would have access to personalised information, such as previous order or previous bookings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Completed</a:t>
                      </a:r>
                    </a:p>
                    <a:p>
                      <a:pPr algn="ctr"/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507428"/>
                  </a:ext>
                </a:extLst>
              </a:tr>
              <a:tr h="818787">
                <a:tc>
                  <a:txBody>
                    <a:bodyPr/>
                    <a:lstStyle/>
                    <a:p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User-Edit account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Customer,</a:t>
                      </a:r>
                    </a:p>
                    <a:p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Company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 able to edit my information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 details are correct and up to date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7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18 hours</a:t>
                      </a:r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E" sz="1400" b="1" dirty="0" smtClean="0">
                        <a:solidFill>
                          <a:schemeClr val="tx2"/>
                        </a:solidFill>
                      </a:endParaRPr>
                    </a:p>
                    <a:p>
                      <a:pPr algn="ctr"/>
                      <a:r>
                        <a:rPr lang="en-IE" sz="1400" b="1" dirty="0" smtClean="0">
                          <a:solidFill>
                            <a:schemeClr val="tx2"/>
                          </a:solidFill>
                        </a:rPr>
                        <a:t>Completed</a:t>
                      </a:r>
                    </a:p>
                    <a:p>
                      <a:pPr algn="ctr"/>
                      <a:endParaRPr lang="en-IE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22486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97279" y="673332"/>
            <a:ext cx="10149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 smtClean="0">
                <a:solidFill>
                  <a:schemeClr val="accent1"/>
                </a:solidFill>
                <a:latin typeface="+mj-lt"/>
              </a:rPr>
              <a:t>User Stories for All Users(Customer , Company and Admin):</a:t>
            </a:r>
            <a:endParaRPr lang="en-IE" sz="2800" b="1" dirty="0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102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420394"/>
              </p:ext>
            </p:extLst>
          </p:nvPr>
        </p:nvGraphicFramePr>
        <p:xfrm>
          <a:off x="1620980" y="1257417"/>
          <a:ext cx="9318568" cy="514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224">
                  <a:extLst>
                    <a:ext uri="{9D8B030D-6E8A-4147-A177-3AD203B41FA5}">
                      <a16:colId xmlns:a16="http://schemas.microsoft.com/office/drawing/2014/main" val="2384572474"/>
                    </a:ext>
                  </a:extLst>
                </a:gridCol>
                <a:gridCol w="1331224">
                  <a:extLst>
                    <a:ext uri="{9D8B030D-6E8A-4147-A177-3AD203B41FA5}">
                      <a16:colId xmlns:a16="http://schemas.microsoft.com/office/drawing/2014/main" val="3560196460"/>
                    </a:ext>
                  </a:extLst>
                </a:gridCol>
                <a:gridCol w="1331224">
                  <a:extLst>
                    <a:ext uri="{9D8B030D-6E8A-4147-A177-3AD203B41FA5}">
                      <a16:colId xmlns:a16="http://schemas.microsoft.com/office/drawing/2014/main" val="747944361"/>
                    </a:ext>
                  </a:extLst>
                </a:gridCol>
                <a:gridCol w="1331224">
                  <a:extLst>
                    <a:ext uri="{9D8B030D-6E8A-4147-A177-3AD203B41FA5}">
                      <a16:colId xmlns:a16="http://schemas.microsoft.com/office/drawing/2014/main" val="3729688040"/>
                    </a:ext>
                  </a:extLst>
                </a:gridCol>
                <a:gridCol w="1331224">
                  <a:extLst>
                    <a:ext uri="{9D8B030D-6E8A-4147-A177-3AD203B41FA5}">
                      <a16:colId xmlns:a16="http://schemas.microsoft.com/office/drawing/2014/main" val="4192425045"/>
                    </a:ext>
                  </a:extLst>
                </a:gridCol>
                <a:gridCol w="1331224">
                  <a:extLst>
                    <a:ext uri="{9D8B030D-6E8A-4147-A177-3AD203B41FA5}">
                      <a16:colId xmlns:a16="http://schemas.microsoft.com/office/drawing/2014/main" val="2962293133"/>
                    </a:ext>
                  </a:extLst>
                </a:gridCol>
                <a:gridCol w="1331224">
                  <a:extLst>
                    <a:ext uri="{9D8B030D-6E8A-4147-A177-3AD203B41FA5}">
                      <a16:colId xmlns:a16="http://schemas.microsoft.com/office/drawing/2014/main" val="3401153306"/>
                    </a:ext>
                  </a:extLst>
                </a:gridCol>
              </a:tblGrid>
              <a:tr h="600676"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Name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As a/As 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I want to 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So that…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Priority(14)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Time to Complete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Work Done</a:t>
                      </a:r>
                      <a:endParaRPr lang="en-I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46690"/>
                  </a:ext>
                </a:extLst>
              </a:tr>
              <a:tr h="1213647">
                <a:tc>
                  <a:txBody>
                    <a:bodyPr/>
                    <a:lstStyle/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Customer Search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Customer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Search for the events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I can filter the events.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E" sz="1600" b="1" dirty="0" smtClean="0">
                        <a:solidFill>
                          <a:schemeClr val="tx2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1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600" b="1" dirty="0" smtClean="0">
                        <a:solidFill>
                          <a:schemeClr val="tx2"/>
                        </a:solidFill>
                        <a:latin typeface="+mn-lt"/>
                      </a:endParaRPr>
                    </a:p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45 hours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600" b="1" dirty="0" smtClean="0">
                        <a:solidFill>
                          <a:schemeClr val="tx2"/>
                        </a:solidFill>
                        <a:latin typeface="+mn-lt"/>
                      </a:endParaRPr>
                    </a:p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Completed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525717"/>
                  </a:ext>
                </a:extLst>
              </a:tr>
              <a:tr h="1163990">
                <a:tc>
                  <a:txBody>
                    <a:bodyPr/>
                    <a:lstStyle/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Customer Save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Customer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Be able to book on the event.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Customer</a:t>
                      </a:r>
                      <a:r>
                        <a:rPr lang="en-IE" sz="1600" b="1" baseline="0" dirty="0" smtClean="0">
                          <a:solidFill>
                            <a:schemeClr val="tx2"/>
                          </a:solidFill>
                          <a:latin typeface="+mn-lt"/>
                        </a:rPr>
                        <a:t> can save for the event.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      </a:t>
                      </a:r>
                    </a:p>
                    <a:p>
                      <a:pPr algn="ctr"/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5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E" sz="1600" b="1" dirty="0" smtClean="0">
                        <a:solidFill>
                          <a:schemeClr val="tx2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45 hours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600" b="1" dirty="0" smtClean="0">
                        <a:solidFill>
                          <a:schemeClr val="tx2"/>
                        </a:solidFill>
                        <a:latin typeface="+mn-lt"/>
                      </a:endParaRPr>
                    </a:p>
                    <a:p>
                      <a:r>
                        <a:rPr lang="en-IE" sz="1600" b="1" dirty="0" smtClean="0">
                          <a:solidFill>
                            <a:schemeClr val="tx2"/>
                          </a:solidFill>
                          <a:latin typeface="+mn-lt"/>
                        </a:rPr>
                        <a:t>Completed</a:t>
                      </a:r>
                      <a:endParaRPr lang="en-IE" sz="1600" b="1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991142"/>
                  </a:ext>
                </a:extLst>
              </a:tr>
              <a:tr h="21650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6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Customer-Comment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6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Customer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6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Be able to add or rate comments on resources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6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I can evaluate my experience and give other people feedback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6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6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E" sz="16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18 hours</a:t>
                      </a:r>
                      <a:endParaRPr lang="en-IE" sz="16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6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  <a:endParaRPr lang="en-IE" sz="16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518323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20979" y="457199"/>
            <a:ext cx="51538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chemeClr val="accent1"/>
                </a:solidFill>
              </a:rPr>
              <a:t>User Stories for </a:t>
            </a:r>
            <a:r>
              <a:rPr lang="en-IE" sz="2800" b="1" dirty="0" smtClean="0">
                <a:solidFill>
                  <a:schemeClr val="accent1"/>
                </a:solidFill>
              </a:rPr>
              <a:t>Customer </a:t>
            </a:r>
            <a:r>
              <a:rPr lang="en-IE" b="1" dirty="0" smtClean="0">
                <a:solidFill>
                  <a:schemeClr val="accent1"/>
                </a:solidFill>
              </a:rPr>
              <a:t>:</a:t>
            </a:r>
            <a:endParaRPr lang="en-IE" b="1" dirty="0">
              <a:solidFill>
                <a:schemeClr val="accent1"/>
              </a:solidFill>
            </a:endParaRPr>
          </a:p>
          <a:p>
            <a:endParaRPr lang="en-I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513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143631"/>
              </p:ext>
            </p:extLst>
          </p:nvPr>
        </p:nvGraphicFramePr>
        <p:xfrm>
          <a:off x="1371601" y="982980"/>
          <a:ext cx="9634452" cy="5601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24">
                  <a:extLst>
                    <a:ext uri="{9D8B030D-6E8A-4147-A177-3AD203B41FA5}">
                      <a16:colId xmlns:a16="http://schemas.microsoft.com/office/drawing/2014/main" val="1619288088"/>
                    </a:ext>
                  </a:extLst>
                </a:gridCol>
                <a:gridCol w="1411924">
                  <a:extLst>
                    <a:ext uri="{9D8B030D-6E8A-4147-A177-3AD203B41FA5}">
                      <a16:colId xmlns:a16="http://schemas.microsoft.com/office/drawing/2014/main" val="1298842017"/>
                    </a:ext>
                  </a:extLst>
                </a:gridCol>
                <a:gridCol w="1625636">
                  <a:extLst>
                    <a:ext uri="{9D8B030D-6E8A-4147-A177-3AD203B41FA5}">
                      <a16:colId xmlns:a16="http://schemas.microsoft.com/office/drawing/2014/main" val="489766635"/>
                    </a:ext>
                  </a:extLst>
                </a:gridCol>
                <a:gridCol w="1386252">
                  <a:extLst>
                    <a:ext uri="{9D8B030D-6E8A-4147-A177-3AD203B41FA5}">
                      <a16:colId xmlns:a16="http://schemas.microsoft.com/office/drawing/2014/main" val="3709570276"/>
                    </a:ext>
                  </a:extLst>
                </a:gridCol>
                <a:gridCol w="1472892">
                  <a:extLst>
                    <a:ext uri="{9D8B030D-6E8A-4147-A177-3AD203B41FA5}">
                      <a16:colId xmlns:a16="http://schemas.microsoft.com/office/drawing/2014/main" val="403717222"/>
                    </a:ext>
                  </a:extLst>
                </a:gridCol>
                <a:gridCol w="1162912">
                  <a:extLst>
                    <a:ext uri="{9D8B030D-6E8A-4147-A177-3AD203B41FA5}">
                      <a16:colId xmlns:a16="http://schemas.microsoft.com/office/drawing/2014/main" val="3400109161"/>
                    </a:ext>
                  </a:extLst>
                </a:gridCol>
                <a:gridCol w="1162912">
                  <a:extLst>
                    <a:ext uri="{9D8B030D-6E8A-4147-A177-3AD203B41FA5}">
                      <a16:colId xmlns:a16="http://schemas.microsoft.com/office/drawing/2014/main" val="115097615"/>
                    </a:ext>
                  </a:extLst>
                </a:gridCol>
              </a:tblGrid>
              <a:tr h="201506"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Name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As a/As 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I want to 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So that…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Priority(14)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Time to Complete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Work Done</a:t>
                      </a:r>
                      <a:endParaRPr lang="en-I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245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Company-Add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 events</a:t>
                      </a:r>
                      <a:r>
                        <a:rPr lang="en-IE" sz="1400" b="1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on the site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information from my site is shown to the Customer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</a:t>
                      </a:r>
                      <a:r>
                        <a:rPr lang="en-IE" sz="1400" b="1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hours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Completed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110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Company-Edit-Resource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Edit </a:t>
                      </a: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</a:t>
                      </a:r>
                      <a:r>
                        <a:rPr lang="en-IE" sz="1400" b="1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events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My resource/booking is up to date and displays the correct information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r>
                        <a:rPr lang="en-IE" sz="1400" b="1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hours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Completed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2707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Company-Delete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Delete </a:t>
                      </a: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</a:t>
                      </a:r>
                      <a:r>
                        <a:rPr lang="en-IE" sz="1400" b="1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Events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resource or booking that may have expired (etc.) is not currently available.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IE" sz="1400" b="1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hours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Completed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8987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Company-Comment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 able to add </a:t>
                      </a: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comments on events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can reply to customer’s comments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r>
                        <a:rPr lang="en-IE" sz="1400" b="1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hours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Completed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406691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371601" y="378212"/>
            <a:ext cx="46252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chemeClr val="accent1"/>
                </a:solidFill>
                <a:latin typeface="+mj-lt"/>
              </a:rPr>
              <a:t>User Stories </a:t>
            </a:r>
            <a:r>
              <a:rPr lang="en-IE" sz="2800" b="1" dirty="0" smtClean="0">
                <a:solidFill>
                  <a:schemeClr val="accent1"/>
                </a:solidFill>
                <a:latin typeface="+mj-lt"/>
              </a:rPr>
              <a:t>for Company:</a:t>
            </a:r>
            <a:endParaRPr lang="en-IE" sz="2800" b="1" dirty="0">
              <a:solidFill>
                <a:schemeClr val="accent1"/>
              </a:solidFill>
              <a:latin typeface="+mj-lt"/>
            </a:endParaRPr>
          </a:p>
          <a:p>
            <a:endParaRPr lang="en-I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187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369443"/>
              </p:ext>
            </p:extLst>
          </p:nvPr>
        </p:nvGraphicFramePr>
        <p:xfrm>
          <a:off x="573578" y="807433"/>
          <a:ext cx="10981110" cy="5829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730">
                  <a:extLst>
                    <a:ext uri="{9D8B030D-6E8A-4147-A177-3AD203B41FA5}">
                      <a16:colId xmlns:a16="http://schemas.microsoft.com/office/drawing/2014/main" val="3729215459"/>
                    </a:ext>
                  </a:extLst>
                </a:gridCol>
                <a:gridCol w="1257597">
                  <a:extLst>
                    <a:ext uri="{9D8B030D-6E8A-4147-A177-3AD203B41FA5}">
                      <a16:colId xmlns:a16="http://schemas.microsoft.com/office/drawing/2014/main" val="3882348258"/>
                    </a:ext>
                  </a:extLst>
                </a:gridCol>
                <a:gridCol w="1879863">
                  <a:extLst>
                    <a:ext uri="{9D8B030D-6E8A-4147-A177-3AD203B41FA5}">
                      <a16:colId xmlns:a16="http://schemas.microsoft.com/office/drawing/2014/main" val="494357899"/>
                    </a:ext>
                  </a:extLst>
                </a:gridCol>
                <a:gridCol w="1568730">
                  <a:extLst>
                    <a:ext uri="{9D8B030D-6E8A-4147-A177-3AD203B41FA5}">
                      <a16:colId xmlns:a16="http://schemas.microsoft.com/office/drawing/2014/main" val="2008395402"/>
                    </a:ext>
                  </a:extLst>
                </a:gridCol>
                <a:gridCol w="1472542">
                  <a:extLst>
                    <a:ext uri="{9D8B030D-6E8A-4147-A177-3AD203B41FA5}">
                      <a16:colId xmlns:a16="http://schemas.microsoft.com/office/drawing/2014/main" val="454183707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126348126"/>
                    </a:ext>
                  </a:extLst>
                </a:gridCol>
                <a:gridCol w="1770608">
                  <a:extLst>
                    <a:ext uri="{9D8B030D-6E8A-4147-A177-3AD203B41FA5}">
                      <a16:colId xmlns:a16="http://schemas.microsoft.com/office/drawing/2014/main" val="3120799893"/>
                    </a:ext>
                  </a:extLst>
                </a:gridCol>
              </a:tblGrid>
              <a:tr h="565907"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Name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As a/As 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I want to 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So that…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Priority(14)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Time to Complete</a:t>
                      </a:r>
                      <a:endParaRPr lang="en-I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 smtClean="0"/>
                        <a:t>Work Done</a:t>
                      </a:r>
                      <a:endParaRPr lang="en-I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400399"/>
                  </a:ext>
                </a:extLst>
              </a:tr>
              <a:tr h="15615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Admin-Main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Maintain the website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user can have the best experience and to keep the website running (DNS issues, PHP errors, etc.)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r>
                        <a:rPr lang="en-IE" sz="1400" b="1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hours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Completed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0559486"/>
                  </a:ext>
                </a:extLst>
              </a:tr>
              <a:tr h="13384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Admin-Delete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Delete accounts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Old accounts are deleted or accounts that are in violation of the terms and conditions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IE" sz="1400" b="1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hours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Completed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8512890"/>
                  </a:ext>
                </a:extLst>
              </a:tr>
              <a:tr h="8922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Admin-Add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Create account for another admin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Other admins could be in control on the website.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r>
                        <a:rPr lang="en-IE" sz="1400" b="1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hours</a:t>
                      </a:r>
                      <a:endParaRPr lang="en-IE" sz="1400" b="1" dirty="0" smtClean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Completed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E" sz="1400" b="1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9570808"/>
                  </a:ext>
                </a:extLst>
              </a:tr>
              <a:tr h="12509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Admin-Approve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Approve what is posted to the website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Resources, bookings or comments are not spam/scam or harmful to the website.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</a:t>
                      </a:r>
                      <a:r>
                        <a:rPr lang="en-IE" sz="1400" b="1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hours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400" b="1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Completed</a:t>
                      </a:r>
                      <a:endParaRPr lang="en-IE" sz="1400" b="1" dirty="0">
                        <a:solidFill>
                          <a:schemeClr val="tx2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58931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73578" y="261851"/>
            <a:ext cx="51622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chemeClr val="accent1"/>
                </a:solidFill>
                <a:latin typeface="+mj-lt"/>
              </a:rPr>
              <a:t>User Stories for </a:t>
            </a:r>
            <a:r>
              <a:rPr lang="en-IE" sz="2800" b="1" dirty="0" smtClean="0">
                <a:solidFill>
                  <a:schemeClr val="accent1"/>
                </a:solidFill>
                <a:latin typeface="+mj-lt"/>
              </a:rPr>
              <a:t>Admin:</a:t>
            </a:r>
            <a:endParaRPr lang="en-IE" sz="2800" b="1" dirty="0">
              <a:solidFill>
                <a:schemeClr val="accent1"/>
              </a:solidFill>
              <a:latin typeface="+mj-lt"/>
            </a:endParaRPr>
          </a:p>
          <a:p>
            <a:endParaRPr lang="en-I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032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167</TotalTime>
  <Words>742</Words>
  <Application>Microsoft Office PowerPoint</Application>
  <PresentationFormat>Widescreen</PresentationFormat>
  <Paragraphs>214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</vt:lpstr>
      <vt:lpstr>Times New Roman</vt:lpstr>
      <vt:lpstr>Cherry Blossom 16x9</vt:lpstr>
      <vt:lpstr>Hybrid Web Search</vt:lpstr>
      <vt:lpstr>Introduction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Plan vs Actual Work</vt:lpstr>
      <vt:lpstr>PowerPoint Presentation</vt:lpstr>
      <vt:lpstr>PowerPoint Presentation</vt:lpstr>
    </vt:vector>
  </TitlesOfParts>
  <Company>National College of Ireland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Keith Feeney</dc:creator>
  <cp:lastModifiedBy>Keith Feeney</cp:lastModifiedBy>
  <cp:revision>12</cp:revision>
  <dcterms:created xsi:type="dcterms:W3CDTF">2018-07-17T15:12:49Z</dcterms:created>
  <dcterms:modified xsi:type="dcterms:W3CDTF">2018-07-18T12:04:11Z</dcterms:modified>
</cp:coreProperties>
</file>